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5" r:id="rId47"/>
    <p:sldId id="306" r:id="rId48"/>
    <p:sldId id="301" r:id="rId49"/>
    <p:sldId id="302" r:id="rId50"/>
    <p:sldId id="303" r:id="rId51"/>
    <p:sldId id="304" r:id="rId52"/>
    <p:sldId id="308" r:id="rId53"/>
    <p:sldId id="307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543A9-7F8B-45A4-8A03-D3ECEDE7DA1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094D-C7BE-46F8-8F2A-FB371F35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2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cases involve comorbidities, often 3 or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2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LTP following HFS in the medial preforant pathway (</a:t>
            </a:r>
            <a:r>
              <a:rPr lang="en-US" dirty="0" err="1"/>
              <a:t>mPP</a:t>
            </a:r>
            <a:r>
              <a:rPr lang="en-US" dirty="0"/>
              <a:t> to DG) in WKY</a:t>
            </a:r>
            <a:r>
              <a:rPr lang="en-US" baseline="0" dirty="0"/>
              <a:t> ketamine responders (like SD saline and ketamine) but not in WKY saline and non-responders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 p&lt;.01 main effect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excitatory post synaptic potential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fEPSP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LTP was not affected by ketamine. Although saline-treated SD rats demonstrated LTP following HFS (A), no other 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demonstrated potentiation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fEPSP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(A), *p&lt;0.05 represents main effect of time within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 excitatory post synaptic potential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fEPSP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LTP was not affected by ketamine. Although saline-treated SD rats demonstrated LTP following HFS (A), no other 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demonstrated potentiation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fEPSP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(A), *p&lt;0.05 represents main effect of time within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figures suggested EPSP-spike (E-S) coupling</a:t>
            </a:r>
            <a:r>
              <a:rPr lang="en-US" baseline="0" dirty="0"/>
              <a:t> affected 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Saline SD show increased excitability of granule cells, but saline SD E-S plot is different than baseline, while WKY </a:t>
            </a:r>
            <a:r>
              <a:rPr lang="en-US" baseline="0" dirty="0" err="1"/>
              <a:t>ket</a:t>
            </a:r>
            <a:r>
              <a:rPr lang="en-US" baseline="0" dirty="0"/>
              <a:t> responders slope is the same and no rightward shift, suggesting LTP is happening in a different fashion than seen in SD saline rats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HFS caused enhanced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synaptic efficacy and increased excitation of granule cell in SD saline rats, whereas LTP in WKY ketamine responders was only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 by an increase in granule cell excitability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(2S,6S; 2R, 6R)-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hydroxynorketamine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(HNK)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2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Fear Extinction – learning the previous-trauma cue no longer presents threat, but patients relapse, so prevent this with reconsolidation using MDMA</a:t>
            </a:r>
            <a:r>
              <a:rPr lang="en-US" baseline="0" dirty="0"/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Find out later that contradicting results regarding BDNF levels following administration of MDMA in rats and mice that goes unexplained. Molecularly there is something interesting happening regardless in the amygdala &amp; hippocampus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 &amp; 5 mg/kg dose reasons end of section 2.2 drugs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timeline – associate auditory</a:t>
            </a:r>
            <a:r>
              <a:rPr lang="en-US" baseline="0" dirty="0"/>
              <a:t> tone means foot shock is coming, then see if tone and shock cause same reaction in different context</a:t>
            </a:r>
            <a:endParaRPr lang="en-US" dirty="0"/>
          </a:p>
          <a:p>
            <a:r>
              <a:rPr lang="en-US" dirty="0"/>
              <a:t>Fear Conditioning</a:t>
            </a:r>
          </a:p>
          <a:p>
            <a:pPr lvl="1"/>
            <a:r>
              <a:rPr lang="en-US" dirty="0"/>
              <a:t>Context A 3 mins, then 10s auditory CS followed by foot shock US (4x)</a:t>
            </a:r>
          </a:p>
          <a:p>
            <a:pPr lvl="1"/>
            <a:r>
              <a:rPr lang="en-US" dirty="0"/>
              <a:t>Amount of freezing measured fear response</a:t>
            </a:r>
          </a:p>
          <a:p>
            <a:r>
              <a:rPr lang="en-US" dirty="0"/>
              <a:t>Fear Extinction &amp; Memory</a:t>
            </a:r>
          </a:p>
          <a:p>
            <a:pPr lvl="1"/>
            <a:r>
              <a:rPr lang="en-US" dirty="0"/>
              <a:t>Both at 24 hrs and 7 days following conditioning, saline or MDMA administration 30 mins prior to training</a:t>
            </a:r>
          </a:p>
          <a:p>
            <a:pPr lvl="1"/>
            <a:r>
              <a:rPr lang="en-US" dirty="0"/>
              <a:t>Context B plus auditory CS followed by no foot shock US (20x)</a:t>
            </a:r>
          </a:p>
          <a:p>
            <a:pPr lvl="1"/>
            <a:r>
              <a:rPr lang="en-US" dirty="0"/>
              <a:t>Also reconditioned in Context A for 15 mins for contextual fear extinction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Received MDMA or saline 30 mins prior to conditioning, all groups</a:t>
            </a:r>
            <a:r>
              <a:rPr lang="en-US" baseline="0" dirty="0"/>
              <a:t> conditioned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4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C) 5 and 10 mg MDMA</a:t>
            </a:r>
            <a:r>
              <a:rPr lang="en-US" baseline="0" dirty="0"/>
              <a:t> freeze significantly less than saline, 1, or 3 mg MDMA</a:t>
            </a:r>
          </a:p>
          <a:p>
            <a:r>
              <a:rPr lang="en-US" baseline="0" dirty="0"/>
              <a:t>F) 5 and 10 mg MDMA explored more prior to extinction training as well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 &lt; 0.05 relative to all other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 except each other;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relative to all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78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D)</a:t>
            </a:r>
            <a:r>
              <a:rPr lang="en-US" baseline="0" dirty="0"/>
              <a:t> </a:t>
            </a:r>
            <a:r>
              <a:rPr lang="en-US" dirty="0"/>
              <a:t>24 hr MDMA</a:t>
            </a:r>
            <a:r>
              <a:rPr lang="en-US" baseline="0" dirty="0"/>
              <a:t> causes increased freezing…odd…that isn’t good…</a:t>
            </a:r>
          </a:p>
          <a:p>
            <a:r>
              <a:rPr lang="en-US" baseline="0" dirty="0"/>
              <a:t>G) No difference in time spent </a:t>
            </a:r>
            <a:r>
              <a:rPr lang="en-US" baseline="0" dirty="0" err="1"/>
              <a:t>movine</a:t>
            </a:r>
            <a:r>
              <a:rPr lang="en-US" baseline="0" dirty="0"/>
              <a:t> before proximal memory test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10 mg/kg MDMA versus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Saline;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3 mg/kg MDMA versus Saline.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 lower hippocampus/DG</a:t>
            </a:r>
          </a:p>
          <a:p>
            <a:r>
              <a:rPr lang="en-US" dirty="0" err="1"/>
              <a:t>vmPFC</a:t>
            </a:r>
            <a:r>
              <a:rPr lang="en-US" baseline="0" dirty="0"/>
              <a:t> and frontal default mode network (daydreaming, memories, planning, negative correlation w/ attention)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E)</a:t>
            </a:r>
            <a:r>
              <a:rPr lang="en-US" baseline="0" dirty="0"/>
              <a:t> </a:t>
            </a:r>
            <a:r>
              <a:rPr lang="en-US" dirty="0"/>
              <a:t>7 day no difference. Good, PTSD patients have fear extinction problems 1 month plus out following trauma exposure, still odd</a:t>
            </a:r>
            <a:r>
              <a:rPr lang="en-US" baseline="0" dirty="0"/>
              <a:t> about the 1 day proximal though?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0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timeline – associate</a:t>
            </a:r>
            <a:r>
              <a:rPr lang="en-US" baseline="0" dirty="0"/>
              <a:t> auditory tone with foot shock in context A, then administer drug and associate tone with shock in context B, then wait and see if context and/or tone is remembered by testing in context B or C</a:t>
            </a:r>
            <a:endParaRPr lang="en-US" dirty="0"/>
          </a:p>
          <a:p>
            <a:r>
              <a:rPr lang="en-US" dirty="0"/>
              <a:t>Fear Renewal</a:t>
            </a:r>
          </a:p>
          <a:p>
            <a:pPr lvl="1"/>
            <a:r>
              <a:rPr lang="en-US" dirty="0"/>
              <a:t>Saline or 3 mg MDMA 30 mins prior to fear renewal</a:t>
            </a:r>
          </a:p>
          <a:p>
            <a:pPr lvl="1"/>
            <a:r>
              <a:rPr lang="en-US" dirty="0"/>
              <a:t>Context B or Context C for 3 mins then auditory CS followed by foot shock US (20x)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1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B) Each group froze the</a:t>
            </a:r>
            <a:r>
              <a:rPr lang="en-US" baseline="0" dirty="0"/>
              <a:t> same regardless of context in fear conditioning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3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C) Levels of freezing during fear extinction; MDMA decreases, increases, then decreases freezing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 &lt; 0.05 3 mg/kg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MDMA/Context B relative to Saline/Context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3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D) Levels</a:t>
            </a:r>
            <a:r>
              <a:rPr lang="en-US" baseline="0" dirty="0"/>
              <a:t> of freezing during fear renewal test.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 &lt; 0.05 3 mg/kg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MDMA/Context B relative to Saline/Context B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it seems prior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MDMA increases freezing in repeated context, and prior saline increases freezing in new context…how do we interpret this???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2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</a:t>
            </a:r>
            <a:r>
              <a:rPr lang="en-US" baseline="0" dirty="0"/>
              <a:t> timeline – associate context with foot shock but no tone, stay in same context throughout</a:t>
            </a:r>
          </a:p>
          <a:p>
            <a:endParaRPr lang="en-US" dirty="0"/>
          </a:p>
          <a:p>
            <a:r>
              <a:rPr lang="en-US" dirty="0"/>
              <a:t>Fear Extinction &amp; Memory</a:t>
            </a:r>
          </a:p>
          <a:p>
            <a:r>
              <a:rPr lang="en-US" dirty="0"/>
              <a:t>            Context</a:t>
            </a:r>
            <a:r>
              <a:rPr lang="en-US" baseline="0" dirty="0"/>
              <a:t> A and foot shock (US) without auditory stimulus (CS)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Wait</a:t>
            </a:r>
            <a:r>
              <a:rPr lang="en-US" baseline="0" dirty="0"/>
              <a:t> 24 hr, administer saline or MDMA, test contextual fear extinction at 30 mins and 24 hrs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Levels of freezing during contextual fear conditioning;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dirty="0"/>
              <a:t>ll rats condition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6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Levels of freezing during contextual fear extinction;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saline group froze more than MDMA treated group (saline remembered context A means shock)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 &lt; 0.05 relative to all other groups;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Saline relative to 5 mg/kg MDMA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0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D) Levels of freezing during the contextual fear extinction memory test; all groups froze the same at 24 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6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timeline – associate tone and context A with foot shock, retest in new context B 2 days later w/ 1 CS so animal learns tone means shock, administer saline or MDMA, recondition 24 hrs later in context B w/ multiple paired tones and shocks, then recondition 7 days later with a few less</a:t>
            </a:r>
            <a:r>
              <a:rPr lang="en-US" baseline="0" dirty="0"/>
              <a:t> paired stimuli in context B</a:t>
            </a:r>
          </a:p>
          <a:p>
            <a:endParaRPr lang="en-US" baseline="0" dirty="0"/>
          </a:p>
          <a:p>
            <a:r>
              <a:rPr lang="en-US" dirty="0"/>
              <a:t>Memory reactivation and reconsolidation </a:t>
            </a:r>
          </a:p>
          <a:p>
            <a:pPr lvl="1"/>
            <a:r>
              <a:rPr lang="en-US" dirty="0"/>
              <a:t>Both at 24 hrs and 7 days following conditioning, saline or MDMA administered after Context B re-exposure</a:t>
            </a:r>
          </a:p>
          <a:p>
            <a:pPr lvl="1"/>
            <a:r>
              <a:rPr lang="en-US" dirty="0"/>
              <a:t>Context B for 3 mins the single auditory 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CBT – mindfulness</a:t>
            </a:r>
            <a:r>
              <a:rPr lang="en-US" baseline="0" dirty="0"/>
              <a:t> and change your thinking type of therapy</a:t>
            </a:r>
            <a:endParaRPr lang="en-US" dirty="0"/>
          </a:p>
          <a:p>
            <a:r>
              <a:rPr lang="en-US" dirty="0"/>
              <a:t>CPT –</a:t>
            </a:r>
            <a:r>
              <a:rPr lang="en-US" baseline="0" dirty="0"/>
              <a:t> has</a:t>
            </a:r>
            <a:r>
              <a:rPr lang="en-US" dirty="0"/>
              <a:t> negative side effects: depression, anxiety, suicidal ideation</a:t>
            </a:r>
          </a:p>
          <a:p>
            <a:r>
              <a:rPr lang="en-US" dirty="0"/>
              <a:t>	idea is training to learn previous trauma cue no longer predicts threat</a:t>
            </a:r>
          </a:p>
          <a:p>
            <a:r>
              <a:rPr lang="en-US" dirty="0" err="1"/>
              <a:t>rTMS</a:t>
            </a:r>
            <a:r>
              <a:rPr lang="en-US" dirty="0"/>
              <a:t> non invasive; comorbidities include substance abuse </a:t>
            </a:r>
            <a:r>
              <a:rPr lang="en-US" dirty="0" err="1"/>
              <a:t>mtbi</a:t>
            </a:r>
            <a:r>
              <a:rPr lang="en-US" dirty="0"/>
              <a:t> depression anxiety</a:t>
            </a:r>
          </a:p>
          <a:p>
            <a:r>
              <a:rPr lang="en-US" dirty="0"/>
              <a:t>SSRIs and therapy – take</a:t>
            </a:r>
            <a:r>
              <a:rPr lang="en-US" baseline="0" dirty="0"/>
              <a:t> awhile to have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of freezing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auditory fear conditioning;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condition the same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5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of freezing before (Pre) and after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auditory fear memory reactivation with a single conditioned stimulus (CS)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post tone relative to pre tone; one tone initiated fear memory reactivation as there is an effect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8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D) Levels of freezing during the proximal auditory conditioned fear memory test (24 hr), all froze</a:t>
            </a:r>
            <a:r>
              <a:rPr lang="en-US" baseline="0" dirty="0"/>
              <a:t>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6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E) Levels of freezing during the distal auditory conditioned fear memory test (7 day)</a:t>
            </a:r>
          </a:p>
          <a:p>
            <a:r>
              <a:rPr lang="en-US" dirty="0"/>
              <a:t>*p &lt; 0.05 relative to all other groups; saline group froze more one week out, but MDMA treated rats froze</a:t>
            </a:r>
            <a:r>
              <a:rPr lang="en-US" baseline="0" dirty="0"/>
              <a:t> less suggesting a </a:t>
            </a:r>
            <a:r>
              <a:rPr lang="en-US" baseline="0" dirty="0" err="1"/>
              <a:t>prolongued</a:t>
            </a:r>
            <a:r>
              <a:rPr lang="en-US" baseline="0" dirty="0"/>
              <a:t> effect of the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62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timeline – shock in context A w/o tone, wait 2 days then let rat</a:t>
            </a:r>
            <a:r>
              <a:rPr lang="en-US" baseline="0" dirty="0"/>
              <a:t> explore context A for 3 mins ending with saline or MDMA injection, wait 1 day and let rat explore context A for 10 mins, wait 1 week and let rat explore context A for 20 mins, compare freezing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0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 MDMA</a:t>
            </a:r>
            <a:r>
              <a:rPr lang="en-US" baseline="0" dirty="0"/>
              <a:t> immediately or 6 hrs after contextual fear reactivation</a:t>
            </a:r>
          </a:p>
          <a:p>
            <a:r>
              <a:rPr lang="en-US" baseline="0" dirty="0"/>
              <a:t>B)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of freezing during contextual fear conditioning; all condition the same,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though trend for later MDMA administration giving less freezing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3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 of freezing during reactivation of contextually conditioned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fear memory;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rats froze the same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01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D) Levels of freezing during the proximal fear memory test (24 hr later); 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mg/kg MDMA immediately after fear memory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reactivation froze less than rats in other groups during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2-minute block</a:t>
            </a:r>
            <a:endParaRPr lang="en-US" dirty="0"/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relative to 5 MDMA 6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9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E)</a:t>
            </a:r>
            <a:r>
              <a:rPr lang="en-US" baseline="0" dirty="0"/>
              <a:t> </a:t>
            </a:r>
            <a:r>
              <a:rPr lang="en-US" dirty="0"/>
              <a:t>Levels of freezing during the distal memory test (7 days later); 5 MDMA </a:t>
            </a:r>
            <a:r>
              <a:rPr lang="en-US" dirty="0" err="1"/>
              <a:t>immed</a:t>
            </a:r>
            <a:r>
              <a:rPr lang="en-US" dirty="0"/>
              <a:t> froze less than 3 MDMA </a:t>
            </a:r>
            <a:r>
              <a:rPr lang="en-US" dirty="0" err="1"/>
              <a:t>immed</a:t>
            </a:r>
            <a:r>
              <a:rPr lang="en-US" dirty="0"/>
              <a:t>,</a:t>
            </a:r>
            <a:r>
              <a:rPr lang="en-US" baseline="0" dirty="0"/>
              <a:t> and less than all others in 2</a:t>
            </a:r>
            <a:r>
              <a:rPr lang="en-US" baseline="30000" dirty="0"/>
              <a:t>nd</a:t>
            </a:r>
            <a:r>
              <a:rPr lang="en-US" baseline="0" dirty="0"/>
              <a:t> 4 min block, 6 hr later group resembles saline…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p &lt; 0.05 relative to all other groups;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&lt; 0.05 relative to 3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5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there is a time and dose aspect, what does this mean for psychedelics as a potential therapeutic agent?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</a:t>
            </a:r>
            <a:r>
              <a:rPr lang="en-US" baseline="0" dirty="0"/>
              <a:t> ketamine is an NMDAR antagonist and MDMA is a GABA</a:t>
            </a:r>
            <a:r>
              <a:rPr lang="en-US" baseline="-25000" dirty="0"/>
              <a:t>A</a:t>
            </a:r>
            <a:r>
              <a:rPr lang="en-US" baseline="0" dirty="0"/>
              <a:t>R antagonist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7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Clinician-Administered</a:t>
            </a:r>
            <a:r>
              <a:rPr lang="en-US" baseline="0" dirty="0"/>
              <a:t> PTSD Scale (CAPS-IV)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69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are white male veterans</a:t>
            </a:r>
            <a:r>
              <a:rPr lang="en-US" baseline="0" dirty="0"/>
              <a:t> who are treatment resistant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3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have tried other drug therapies and have a comorbidity as well as suicidal ideation at least once</a:t>
            </a:r>
            <a:r>
              <a:rPr lang="en-US" baseline="0" dirty="0"/>
              <a:t> in their life</a:t>
            </a:r>
            <a:endParaRPr lang="en-US" dirty="0"/>
          </a:p>
          <a:p>
            <a:r>
              <a:rPr lang="en-US" dirty="0"/>
              <a:t>Columbia Suicide Severity Rating Scale</a:t>
            </a:r>
            <a:r>
              <a:rPr lang="en-US" baseline="0" dirty="0"/>
              <a:t> (C-SSRS)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2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1</a:t>
            </a:r>
            <a:r>
              <a:rPr lang="en-US" baseline="0" dirty="0"/>
              <a:t> double blind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1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2 open-label crossover (blind-broken)</a:t>
            </a:r>
            <a:r>
              <a:rPr lang="en-US" baseline="0" dirty="0"/>
              <a:t>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65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Simplified Trial Profile to explain participant distribution and completion</a:t>
            </a:r>
            <a:r>
              <a:rPr lang="en-US" baseline="0" dirty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8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reported side effects/reactions</a:t>
            </a:r>
            <a:r>
              <a:rPr lang="en-US" baseline="0" dirty="0"/>
              <a:t> to the drug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 adverse events were reported by 20 participants. Of these adverse events, four (5%) were serious: three were deemed unrelated and one possibly related to study drug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073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psychiatric scores one</a:t>
            </a:r>
            <a:r>
              <a:rPr lang="en-US" baseline="0" dirty="0"/>
              <a:t> month following MDMA assisted psychotherapy. Many changes are already evident.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4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average psychiatric scores during 12 month follow up. Affect of drug, time, or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8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Clinician-Administered</a:t>
            </a:r>
            <a:r>
              <a:rPr lang="en-US" baseline="0" dirty="0"/>
              <a:t> PTSD Scale; overall decrease for all groups combined</a:t>
            </a:r>
          </a:p>
          <a:p>
            <a:r>
              <a:rPr lang="en-US" baseline="0" dirty="0"/>
              <a:t>All groups see a lower CAPS-IV average score, which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Wistar</a:t>
            </a:r>
            <a:r>
              <a:rPr lang="en-US" dirty="0"/>
              <a:t> Kyoto WK Sprague</a:t>
            </a:r>
            <a:r>
              <a:rPr lang="en-US" baseline="0" dirty="0"/>
              <a:t> Dawley 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36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 Depression Inventory; overall decrease for all groups combined</a:t>
            </a:r>
          </a:p>
          <a:p>
            <a:r>
              <a:rPr lang="en-US" dirty="0"/>
              <a:t>Almost all groups see a decrease in depression scores, except</a:t>
            </a:r>
            <a:r>
              <a:rPr lang="en-US" baseline="0" dirty="0"/>
              <a:t> for the lowest MDMA dose in the open-ended stage 2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78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Pittsburgh</a:t>
            </a:r>
            <a:r>
              <a:rPr lang="en-US" baseline="0" dirty="0"/>
              <a:t> Sleep Quality Index; overall improvement for all groups combined</a:t>
            </a:r>
          </a:p>
          <a:p>
            <a:r>
              <a:rPr lang="en-US" baseline="0" dirty="0"/>
              <a:t>75 and 125 mg MDMA all see improvements in sleep scores, lowest MDMA dose sleep scores worsened in blind phase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67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acquisition sessions, p&lt;.001</a:t>
            </a:r>
            <a:r>
              <a:rPr lang="en-US" baseline="0" dirty="0"/>
              <a:t> effect of strain, both groups learned avoidance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 p&lt;.001 saline SD</a:t>
            </a:r>
            <a:r>
              <a:rPr lang="en-US" baseline="0" dirty="0"/>
              <a:t> vs WKT</a:t>
            </a:r>
          </a:p>
          <a:p>
            <a:r>
              <a:rPr lang="en-US" baseline="0" dirty="0"/>
              <a:t>### p&lt;.001 saline WKT vs WKT ketamine responders</a:t>
            </a:r>
          </a:p>
          <a:p>
            <a:r>
              <a:rPr lang="en-US" baseline="0" dirty="0"/>
              <a:t>Should learn there is nothing to fear, non responders and WKY saline don’t learn too well, WKY ketamine learned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 p&lt;.001 saline SD</a:t>
            </a:r>
            <a:r>
              <a:rPr lang="en-US" baseline="0" dirty="0"/>
              <a:t> vs WKT</a:t>
            </a:r>
          </a:p>
          <a:p>
            <a:r>
              <a:rPr lang="en-US" baseline="0" dirty="0"/>
              <a:t>### p&lt;.001 saline WKT vs WKT ketamine responders</a:t>
            </a:r>
          </a:p>
          <a:p>
            <a:r>
              <a:rPr lang="en-US" dirty="0"/>
              <a:t>WKY saline</a:t>
            </a:r>
            <a:r>
              <a:rPr lang="en-US" baseline="0" dirty="0"/>
              <a:t> and ketamine non-responders avoid much more than SD saline, SD ketamine, and WKY ketamine responders. </a:t>
            </a:r>
          </a:p>
          <a:p>
            <a:r>
              <a:rPr lang="en-US" baseline="0" dirty="0"/>
              <a:t>Also note the fact that SD saline and ketamine are relatively the same, suggesting drug won’t affect mice and rats the same way and may act differently across species?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LTP following HFS in the medial preforant pathway (</a:t>
            </a:r>
            <a:r>
              <a:rPr lang="en-US" dirty="0" err="1"/>
              <a:t>mPP</a:t>
            </a:r>
            <a:r>
              <a:rPr lang="en-US" dirty="0"/>
              <a:t> to DG) in SD saline and ketamine (next</a:t>
            </a:r>
            <a:r>
              <a:rPr lang="en-US" baseline="0" dirty="0"/>
              <a:t> slide see WKY ketamine responders as well, but not in WKY saline and non-responders)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 p&lt;.01 main effect of 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094D-C7BE-46F8-8F2A-FB371F35DF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9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0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8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7002-9682-4852-B599-7F4D5CB51B7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DC91-9151-4BCB-9B7A-A786D6E2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sychedelic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Psychedelics and their therapeutic potentials in PTSD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4054"/>
            <a:ext cx="9144000" cy="1655762"/>
          </a:xfrm>
        </p:spPr>
        <p:txBody>
          <a:bodyPr/>
          <a:lstStyle/>
          <a:p>
            <a:r>
              <a:rPr lang="en-US" b="1" dirty="0"/>
              <a:t>Eric Graack</a:t>
            </a:r>
          </a:p>
        </p:txBody>
      </p:sp>
    </p:spTree>
    <p:extLst>
      <p:ext uri="{BB962C8B-B14F-4D97-AF65-F5344CB8AC3E}">
        <p14:creationId xmlns:p14="http://schemas.microsoft.com/office/powerpoint/2010/main" val="268723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828" y="764673"/>
            <a:ext cx="2450432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004"/>
          <a:stretch/>
        </p:blipFill>
        <p:spPr>
          <a:xfrm>
            <a:off x="1271334" y="1096400"/>
            <a:ext cx="6079958" cy="495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986" y="2378994"/>
            <a:ext cx="3594117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2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342" y="365125"/>
            <a:ext cx="2338137" cy="1325563"/>
          </a:xfrm>
        </p:spPr>
        <p:txBody>
          <a:bodyPr/>
          <a:lstStyle/>
          <a:p>
            <a:pPr algn="ctr"/>
            <a:r>
              <a:rPr lang="en-US" dirty="0"/>
              <a:t>Figure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73342" y="1690688"/>
            <a:ext cx="10148638" cy="5013158"/>
            <a:chOff x="1866900" y="1309687"/>
            <a:chExt cx="8458200" cy="4238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0" y="1309687"/>
              <a:ext cx="8458200" cy="42386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464842" y="3994484"/>
              <a:ext cx="721895" cy="1491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38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702009"/>
            <a:ext cx="10515600" cy="1325563"/>
          </a:xfrm>
        </p:spPr>
        <p:txBody>
          <a:bodyPr/>
          <a:lstStyle/>
          <a:p>
            <a:r>
              <a:rPr lang="en-US" dirty="0"/>
              <a:t>Figure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01" y="2261937"/>
            <a:ext cx="10520599" cy="378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260" y="6120690"/>
            <a:ext cx="6172237" cy="3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0" y="1909010"/>
            <a:ext cx="12122650" cy="299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382" y="5119185"/>
            <a:ext cx="8063818" cy="4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09" y="316999"/>
            <a:ext cx="2193758" cy="1325563"/>
          </a:xfrm>
        </p:spPr>
        <p:txBody>
          <a:bodyPr/>
          <a:lstStyle/>
          <a:p>
            <a:r>
              <a:rPr lang="en-US" dirty="0"/>
              <a:t>Figure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09" y="1902901"/>
            <a:ext cx="9231981" cy="34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947362"/>
            <a:ext cx="12192000" cy="3207674"/>
            <a:chOff x="0" y="1690688"/>
            <a:chExt cx="12192000" cy="3207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90688"/>
              <a:ext cx="12192000" cy="32076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586" y="2281566"/>
              <a:ext cx="1067803" cy="983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59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604" y="288759"/>
            <a:ext cx="2755232" cy="1337761"/>
          </a:xfrm>
        </p:spPr>
        <p:txBody>
          <a:bodyPr/>
          <a:lstStyle/>
          <a:p>
            <a:r>
              <a:rPr lang="en-US" dirty="0"/>
              <a:t>Figure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04" y="1770898"/>
            <a:ext cx="8993480" cy="45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0515600" cy="1325563"/>
          </a:xfrm>
        </p:spPr>
        <p:txBody>
          <a:bodyPr/>
          <a:lstStyle/>
          <a:p>
            <a:r>
              <a:rPr lang="en-US" dirty="0"/>
              <a:t>Discussion/Take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825625"/>
            <a:ext cx="11887200" cy="4351338"/>
          </a:xfrm>
        </p:spPr>
        <p:txBody>
          <a:bodyPr/>
          <a:lstStyle/>
          <a:p>
            <a:r>
              <a:rPr lang="en-US" dirty="0"/>
              <a:t>Ketamine facilitates extinction of avoidance behavior in anxiety-vulnerable rats</a:t>
            </a:r>
          </a:p>
          <a:p>
            <a:pPr lvl="1"/>
            <a:r>
              <a:rPr lang="en-US" dirty="0"/>
              <a:t>This has been shown in humans as well</a:t>
            </a:r>
          </a:p>
          <a:p>
            <a:pPr lvl="1"/>
            <a:r>
              <a:rPr lang="en-US" dirty="0"/>
              <a:t>However, ketamine responder and non-responder populations exist</a:t>
            </a:r>
          </a:p>
          <a:p>
            <a:r>
              <a:rPr lang="en-US" dirty="0"/>
              <a:t>Antidepressant response due to ketamine metabolite HNK increasing GluA1, GluA2, &amp; BDNF synthesis in </a:t>
            </a:r>
            <a:r>
              <a:rPr lang="en-US" dirty="0" err="1"/>
              <a:t>Hipp</a:t>
            </a:r>
            <a:r>
              <a:rPr lang="en-US" dirty="0"/>
              <a:t>, not PFC</a:t>
            </a:r>
          </a:p>
          <a:p>
            <a:r>
              <a:rPr lang="en-US" dirty="0"/>
              <a:t>Ketamine facilitated hippocampal LTP in WKY responder rats, humans too?</a:t>
            </a:r>
          </a:p>
          <a:p>
            <a:pPr lvl="1"/>
            <a:r>
              <a:rPr lang="en-US" dirty="0"/>
              <a:t>specifically affects the medial entorhinal cortex to dentate gyrus pathway through the medial </a:t>
            </a:r>
            <a:r>
              <a:rPr lang="en-US" dirty="0" err="1"/>
              <a:t>perforant</a:t>
            </a:r>
            <a:r>
              <a:rPr lang="en-US" dirty="0"/>
              <a:t> pathway</a:t>
            </a:r>
          </a:p>
          <a:p>
            <a:pPr lvl="1"/>
            <a:r>
              <a:rPr lang="en-US" dirty="0"/>
              <a:t>WKY and PTSD hippocampus have less inhibitory neurons, study GABA?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02" y="1"/>
            <a:ext cx="8212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3361"/>
            <a:ext cx="10515600" cy="1325563"/>
          </a:xfrm>
        </p:spPr>
        <p:txBody>
          <a:bodyPr/>
          <a:lstStyle/>
          <a:p>
            <a:r>
              <a:rPr lang="en-US" dirty="0"/>
              <a:t>Methods/Background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8924"/>
            <a:ext cx="11563350" cy="53752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Idea is to use MDMA during fear-extinction to cause memory reconsolidation</a:t>
            </a:r>
          </a:p>
          <a:p>
            <a:pPr lvl="1"/>
            <a:r>
              <a:rPr lang="en-US" dirty="0"/>
              <a:t>Want to see if adult male Long Evans rats respond the same as mice in previous lit. </a:t>
            </a:r>
          </a:p>
          <a:p>
            <a:pPr lvl="1"/>
            <a:r>
              <a:rPr lang="en-US" dirty="0"/>
              <a:t>Translates to PTSD better</a:t>
            </a:r>
          </a:p>
          <a:p>
            <a:r>
              <a:rPr lang="en-US" dirty="0"/>
              <a:t>Fear Conditioning</a:t>
            </a:r>
          </a:p>
          <a:p>
            <a:pPr lvl="1"/>
            <a:r>
              <a:rPr lang="en-US" dirty="0"/>
              <a:t>Context A 3 mins, then 10s auditory CS followed by foot shock US (4x)</a:t>
            </a:r>
          </a:p>
          <a:p>
            <a:pPr lvl="1"/>
            <a:r>
              <a:rPr lang="en-US" dirty="0"/>
              <a:t>Amount of freezing measured fear response</a:t>
            </a:r>
          </a:p>
          <a:p>
            <a:r>
              <a:rPr lang="en-US" dirty="0"/>
              <a:t>Fear Extinction &amp; Memory</a:t>
            </a:r>
          </a:p>
          <a:p>
            <a:pPr lvl="1"/>
            <a:r>
              <a:rPr lang="en-US" dirty="0"/>
              <a:t>Both at 24 hrs and 7 days following conditioning, saline or MDMA administration 30 mins prior to training</a:t>
            </a:r>
          </a:p>
          <a:p>
            <a:pPr lvl="1"/>
            <a:r>
              <a:rPr lang="en-US" dirty="0"/>
              <a:t>Context B plus auditory CS followed by no foot shock US (20x)</a:t>
            </a:r>
          </a:p>
          <a:p>
            <a:pPr lvl="1"/>
            <a:r>
              <a:rPr lang="en-US" dirty="0"/>
              <a:t>Also reconditioned in Context A for 15 mins for contextual fear extinction</a:t>
            </a:r>
          </a:p>
          <a:p>
            <a:r>
              <a:rPr lang="en-US" dirty="0"/>
              <a:t>Fear Renewal</a:t>
            </a:r>
          </a:p>
          <a:p>
            <a:pPr lvl="1"/>
            <a:r>
              <a:rPr lang="en-US" dirty="0"/>
              <a:t>Context B or Context C for 3 mins then auditory CS followed by foot shock US (20x)</a:t>
            </a:r>
          </a:p>
          <a:p>
            <a:r>
              <a:rPr lang="en-US" dirty="0"/>
              <a:t>Memory reactivation and reconsolidation </a:t>
            </a:r>
          </a:p>
          <a:p>
            <a:pPr lvl="1"/>
            <a:r>
              <a:rPr lang="en-US" dirty="0"/>
              <a:t>Both at 24 hrs and 7 days following conditioning, saline or MDMA administered after Context B re-exposure</a:t>
            </a:r>
          </a:p>
          <a:p>
            <a:pPr lvl="1"/>
            <a:r>
              <a:rPr lang="en-US" dirty="0"/>
              <a:t>Context B for 3 mins the single auditory CS</a:t>
            </a:r>
          </a:p>
        </p:txBody>
      </p:sp>
    </p:spTree>
    <p:extLst>
      <p:ext uri="{BB962C8B-B14F-4D97-AF65-F5344CB8AC3E}">
        <p14:creationId xmlns:p14="http://schemas.microsoft.com/office/powerpoint/2010/main" val="43532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22" y="333042"/>
            <a:ext cx="8738937" cy="1325563"/>
          </a:xfrm>
        </p:spPr>
        <p:txBody>
          <a:bodyPr/>
          <a:lstStyle/>
          <a:p>
            <a:r>
              <a:rPr lang="en-US" dirty="0"/>
              <a:t>Post Traumatic Stress Disorder (PTSD)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12" y="1943995"/>
            <a:ext cx="5594684" cy="4376593"/>
          </a:xfrm>
        </p:spPr>
        <p:txBody>
          <a:bodyPr>
            <a:normAutofit/>
          </a:bodyPr>
          <a:lstStyle/>
          <a:p>
            <a:r>
              <a:rPr lang="en-US" dirty="0"/>
              <a:t>Debilitating anxiety condition lasting at least one month that manifests after directly or indirectly experiencing a traumatic event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Traumatic events can include:</a:t>
            </a:r>
          </a:p>
          <a:p>
            <a:pPr lvl="1"/>
            <a:r>
              <a:rPr lang="en-US" dirty="0"/>
              <a:t>physical or sexual assault</a:t>
            </a:r>
          </a:p>
          <a:p>
            <a:pPr lvl="1"/>
            <a:r>
              <a:rPr lang="en-US" dirty="0"/>
              <a:t>injury</a:t>
            </a:r>
          </a:p>
          <a:p>
            <a:pPr lvl="1"/>
            <a:r>
              <a:rPr lang="en-US" dirty="0"/>
              <a:t>combat-related trauma</a:t>
            </a:r>
          </a:p>
          <a:p>
            <a:pPr lvl="1"/>
            <a:r>
              <a:rPr lang="en-US" dirty="0"/>
              <a:t>natural disaster or death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67901" y="2669188"/>
            <a:ext cx="4121641" cy="2926206"/>
            <a:chOff x="6951859" y="2443327"/>
            <a:chExt cx="4121641" cy="29262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6150" y="2443327"/>
              <a:ext cx="3777350" cy="28184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951859" y="5154089"/>
              <a:ext cx="412164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https://www.fireengineering.com/articles/2016/01/im-a-firefighter-with-ptsd-now-what.html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00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25842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2148"/>
            <a:ext cx="10354674" cy="17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0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79" y="2611020"/>
            <a:ext cx="2113547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42383" y="695992"/>
            <a:ext cx="3955131" cy="5560429"/>
            <a:chOff x="5253037" y="2087510"/>
            <a:chExt cx="1685925" cy="2555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3037" y="2214562"/>
              <a:ext cx="1685925" cy="2428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9037" y="2087510"/>
              <a:ext cx="990600" cy="21907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006" y="3614407"/>
            <a:ext cx="2210246" cy="19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400" y="842114"/>
            <a:ext cx="2241884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932" y="3139012"/>
            <a:ext cx="2437898" cy="250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35" y="1694204"/>
            <a:ext cx="805334" cy="4419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052" y="304800"/>
            <a:ext cx="2435644" cy="6423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628" y="3139012"/>
            <a:ext cx="2210246" cy="1908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126" y="2398515"/>
            <a:ext cx="896979" cy="1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7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284" y="740222"/>
            <a:ext cx="2129589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16" y="1691762"/>
            <a:ext cx="779469" cy="4277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985" y="300957"/>
            <a:ext cx="2224339" cy="617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3" y="2876125"/>
            <a:ext cx="2210246" cy="1908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105" y="2629271"/>
            <a:ext cx="2744454" cy="28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664" y="2382473"/>
            <a:ext cx="896979" cy="1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3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039" y="2679825"/>
            <a:ext cx="2081463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48128" y="590475"/>
            <a:ext cx="3240839" cy="5800049"/>
            <a:chOff x="5036886" y="815065"/>
            <a:chExt cx="3240839" cy="58000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1229"/>
            <a:stretch/>
          </p:blipFill>
          <p:spPr>
            <a:xfrm>
              <a:off x="5847096" y="1556084"/>
              <a:ext cx="2430629" cy="505903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6886" y="1562247"/>
              <a:ext cx="810210" cy="44462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89255"/>
            <a:stretch/>
          </p:blipFill>
          <p:spPr>
            <a:xfrm>
              <a:off x="5670633" y="815065"/>
              <a:ext cx="2316663" cy="657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60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5632" cy="1325563"/>
          </a:xfrm>
        </p:spPr>
        <p:txBody>
          <a:bodyPr/>
          <a:lstStyle/>
          <a:p>
            <a:r>
              <a:rPr lang="en-US" dirty="0"/>
              <a:t>Figure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27" y="2400300"/>
            <a:ext cx="9595914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0" y="1165226"/>
            <a:ext cx="2133600" cy="1325563"/>
          </a:xfrm>
        </p:spPr>
        <p:txBody>
          <a:bodyPr/>
          <a:lstStyle/>
          <a:p>
            <a:r>
              <a:rPr lang="en-US" dirty="0"/>
              <a:t>Figure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49" t="46" r="68784" b="94417"/>
          <a:stretch/>
        </p:blipFill>
        <p:spPr>
          <a:xfrm>
            <a:off x="3429000" y="476250"/>
            <a:ext cx="2228850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457" t="11120" r="24494" b="68481"/>
          <a:stretch/>
        </p:blipFill>
        <p:spPr>
          <a:xfrm>
            <a:off x="6572250" y="3540284"/>
            <a:ext cx="33909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822" r="65723"/>
          <a:stretch/>
        </p:blipFill>
        <p:spPr>
          <a:xfrm>
            <a:off x="2305051" y="971550"/>
            <a:ext cx="3848100" cy="5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1" y="1364536"/>
            <a:ext cx="2133600" cy="1325563"/>
          </a:xfrm>
        </p:spPr>
        <p:txBody>
          <a:bodyPr/>
          <a:lstStyle/>
          <a:p>
            <a:r>
              <a:rPr lang="en-US" dirty="0"/>
              <a:t>Figure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357" t="31810" r="38714"/>
          <a:stretch/>
        </p:blipFill>
        <p:spPr>
          <a:xfrm>
            <a:off x="3448049" y="1905000"/>
            <a:ext cx="2743201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948" r="90572"/>
          <a:stretch/>
        </p:blipFill>
        <p:spPr>
          <a:xfrm>
            <a:off x="2450553" y="933450"/>
            <a:ext cx="997497" cy="542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315" r="43040" b="88880"/>
          <a:stretch/>
        </p:blipFill>
        <p:spPr>
          <a:xfrm>
            <a:off x="3714750" y="854234"/>
            <a:ext cx="1866900" cy="726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457" t="11120" r="24494" b="68481"/>
          <a:stretch/>
        </p:blipFill>
        <p:spPr>
          <a:xfrm>
            <a:off x="6762750" y="4207034"/>
            <a:ext cx="3390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51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83929" y="2593975"/>
            <a:ext cx="2133600" cy="1325563"/>
          </a:xfrm>
        </p:spPr>
        <p:txBody>
          <a:bodyPr/>
          <a:lstStyle/>
          <a:p>
            <a:r>
              <a:rPr lang="en-US" dirty="0"/>
              <a:t>Figure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024" t="46" r="8650" b="95000"/>
          <a:stretch/>
        </p:blipFill>
        <p:spPr>
          <a:xfrm>
            <a:off x="7581900" y="933450"/>
            <a:ext cx="2362200" cy="323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457" t="11120" r="24494" b="68481"/>
          <a:stretch/>
        </p:blipFill>
        <p:spPr>
          <a:xfrm>
            <a:off x="7067550" y="4323557"/>
            <a:ext cx="33909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6046" t="9662" r="908" b="57117"/>
          <a:stretch/>
        </p:blipFill>
        <p:spPr>
          <a:xfrm>
            <a:off x="8020050" y="1809750"/>
            <a:ext cx="2438400" cy="2171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88603" y="933450"/>
            <a:ext cx="3816897" cy="5314950"/>
            <a:chOff x="2450553" y="933450"/>
            <a:chExt cx="3816897" cy="5314950"/>
          </a:xfrm>
        </p:grpSpPr>
        <p:grpSp>
          <p:nvGrpSpPr>
            <p:cNvPr id="7" name="Group 6"/>
            <p:cNvGrpSpPr/>
            <p:nvPr/>
          </p:nvGrpSpPr>
          <p:grpSpPr>
            <a:xfrm>
              <a:off x="3409950" y="1809750"/>
              <a:ext cx="2857500" cy="4419600"/>
              <a:chOff x="2743200" y="57150"/>
              <a:chExt cx="2857500" cy="441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86150" y="57150"/>
                <a:ext cx="15240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62901" t="32101" r="10090" b="291"/>
              <a:stretch/>
            </p:blipFill>
            <p:spPr>
              <a:xfrm>
                <a:off x="2743200" y="57150"/>
                <a:ext cx="2857500" cy="441960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18697" r="90572"/>
            <a:stretch/>
          </p:blipFill>
          <p:spPr>
            <a:xfrm>
              <a:off x="2450553" y="933450"/>
              <a:ext cx="997497" cy="53149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838700" y="1809750"/>
              <a:ext cx="142875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66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712787"/>
            <a:ext cx="2133600" cy="1325563"/>
          </a:xfrm>
        </p:spPr>
        <p:txBody>
          <a:bodyPr/>
          <a:lstStyle/>
          <a:p>
            <a:r>
              <a:rPr lang="en-US" dirty="0"/>
              <a:t>Figure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76500"/>
            <a:ext cx="9061826" cy="2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862" y="2140765"/>
            <a:ext cx="6460958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re-experiencing the traumatic event </a:t>
            </a:r>
          </a:p>
          <a:p>
            <a:pPr lvl="1"/>
            <a:r>
              <a:rPr lang="en-US" dirty="0"/>
              <a:t>avoidance of reminders of the traumatic event</a:t>
            </a:r>
          </a:p>
          <a:p>
            <a:pPr lvl="1"/>
            <a:r>
              <a:rPr lang="en-US" dirty="0"/>
              <a:t>sleep disorders/nightmares</a:t>
            </a:r>
          </a:p>
          <a:p>
            <a:pPr lvl="1"/>
            <a:r>
              <a:rPr lang="en-US" dirty="0"/>
              <a:t>intrusive/disturbing thoughts</a:t>
            </a:r>
          </a:p>
          <a:p>
            <a:pPr lvl="1"/>
            <a:r>
              <a:rPr lang="en-US" dirty="0"/>
              <a:t>negative changes in mood and cognitions</a:t>
            </a:r>
          </a:p>
          <a:p>
            <a:pPr lvl="1"/>
            <a:r>
              <a:rPr lang="en-US" dirty="0" err="1"/>
              <a:t>hyperarousal</a:t>
            </a:r>
            <a:endParaRPr lang="en-US" dirty="0"/>
          </a:p>
          <a:p>
            <a:pPr lvl="1"/>
            <a:r>
              <a:rPr lang="en-US" dirty="0"/>
              <a:t>often comorbid w/ mTBI, depression, anxiety, substance abuse and/or schizophrenia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30791" y="2140765"/>
            <a:ext cx="5363904" cy="3787306"/>
            <a:chOff x="6828096" y="2230751"/>
            <a:chExt cx="5363904" cy="37873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8096" y="2230751"/>
              <a:ext cx="5311628" cy="35410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105625" y="5771836"/>
              <a:ext cx="40863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https://www.verywellmind.com/requirements-for-ptsd-diagnosis-2797637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558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350" y="879475"/>
            <a:ext cx="2095500" cy="1325563"/>
          </a:xfrm>
        </p:spPr>
        <p:txBody>
          <a:bodyPr/>
          <a:lstStyle/>
          <a:p>
            <a:r>
              <a:rPr lang="en-US" dirty="0"/>
              <a:t>Figure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29"/>
          <a:stretch/>
        </p:blipFill>
        <p:spPr>
          <a:xfrm>
            <a:off x="2743201" y="298749"/>
            <a:ext cx="3771899" cy="627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047" t="18680" r="11589" b="61276"/>
          <a:stretch/>
        </p:blipFill>
        <p:spPr>
          <a:xfrm>
            <a:off x="7573411" y="3467100"/>
            <a:ext cx="2381251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44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4" y="1299368"/>
            <a:ext cx="2095500" cy="1325563"/>
          </a:xfrm>
        </p:spPr>
        <p:txBody>
          <a:bodyPr/>
          <a:lstStyle/>
          <a:p>
            <a:r>
              <a:rPr lang="en-US" dirty="0"/>
              <a:t>Figure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040" r="31116"/>
          <a:stretch/>
        </p:blipFill>
        <p:spPr>
          <a:xfrm>
            <a:off x="3295650" y="298749"/>
            <a:ext cx="2895600" cy="627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0512"/>
          <a:stretch/>
        </p:blipFill>
        <p:spPr>
          <a:xfrm>
            <a:off x="2343151" y="298749"/>
            <a:ext cx="952499" cy="6272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1562100"/>
            <a:ext cx="40005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5047" t="18680" r="11589" b="61276"/>
          <a:stretch/>
        </p:blipFill>
        <p:spPr>
          <a:xfrm>
            <a:off x="7143749" y="3467100"/>
            <a:ext cx="2381251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8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4" y="1355725"/>
            <a:ext cx="2095500" cy="1325563"/>
          </a:xfrm>
        </p:spPr>
        <p:txBody>
          <a:bodyPr/>
          <a:lstStyle/>
          <a:p>
            <a:r>
              <a:rPr lang="en-US" dirty="0"/>
              <a:t>Figure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209" t="45046"/>
          <a:stretch/>
        </p:blipFill>
        <p:spPr>
          <a:xfrm>
            <a:off x="3295650" y="3124200"/>
            <a:ext cx="2990851" cy="3446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0512"/>
          <a:stretch/>
        </p:blipFill>
        <p:spPr>
          <a:xfrm>
            <a:off x="2343151" y="298749"/>
            <a:ext cx="952499" cy="6272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209" t="95" b="85630"/>
          <a:stretch/>
        </p:blipFill>
        <p:spPr>
          <a:xfrm>
            <a:off x="3295650" y="590551"/>
            <a:ext cx="2990851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5047" t="18680" r="11589" b="61276"/>
          <a:stretch/>
        </p:blipFill>
        <p:spPr>
          <a:xfrm>
            <a:off x="7143749" y="3467100"/>
            <a:ext cx="2381251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9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92" y="784225"/>
            <a:ext cx="2133600" cy="1325563"/>
          </a:xfrm>
        </p:spPr>
        <p:txBody>
          <a:bodyPr/>
          <a:lstStyle/>
          <a:p>
            <a:r>
              <a:rPr lang="en-US" dirty="0"/>
              <a:t>Figure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597"/>
          <a:stretch/>
        </p:blipFill>
        <p:spPr>
          <a:xfrm>
            <a:off x="708392" y="2590800"/>
            <a:ext cx="10804451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6" y="1552659"/>
            <a:ext cx="2038350" cy="1325563"/>
          </a:xfrm>
        </p:spPr>
        <p:txBody>
          <a:bodyPr/>
          <a:lstStyle/>
          <a:p>
            <a:r>
              <a:rPr lang="en-US" dirty="0"/>
              <a:t>Figure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8739"/>
          <a:stretch/>
        </p:blipFill>
        <p:spPr>
          <a:xfrm>
            <a:off x="3048000" y="659786"/>
            <a:ext cx="3257550" cy="5530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373" t="25615" r="11517" b="55785"/>
          <a:stretch/>
        </p:blipFill>
        <p:spPr>
          <a:xfrm>
            <a:off x="7162800" y="3875881"/>
            <a:ext cx="20955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2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893" y="1651793"/>
            <a:ext cx="2038350" cy="1325563"/>
          </a:xfrm>
        </p:spPr>
        <p:txBody>
          <a:bodyPr/>
          <a:lstStyle/>
          <a:p>
            <a:r>
              <a:rPr lang="en-US" dirty="0"/>
              <a:t>Figure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726" t="125" r="47712" b="675"/>
          <a:stretch/>
        </p:blipFill>
        <p:spPr>
          <a:xfrm>
            <a:off x="4343400" y="723900"/>
            <a:ext cx="2038350" cy="5486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11147" r="92505" b="675"/>
          <a:stretch/>
        </p:blipFill>
        <p:spPr>
          <a:xfrm>
            <a:off x="3562350" y="1333500"/>
            <a:ext cx="781050" cy="4876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373" t="25615" r="11517" b="55785"/>
          <a:stretch/>
        </p:blipFill>
        <p:spPr>
          <a:xfrm>
            <a:off x="6991350" y="3571081"/>
            <a:ext cx="20955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8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925" y="1375568"/>
            <a:ext cx="2038350" cy="1325563"/>
          </a:xfrm>
        </p:spPr>
        <p:txBody>
          <a:bodyPr/>
          <a:lstStyle/>
          <a:p>
            <a:r>
              <a:rPr lang="en-US" dirty="0"/>
              <a:t>Figure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09900" y="621686"/>
            <a:ext cx="3143250" cy="5530659"/>
            <a:chOff x="3009900" y="621686"/>
            <a:chExt cx="3143250" cy="55306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56124" r="21207"/>
            <a:stretch/>
          </p:blipFill>
          <p:spPr>
            <a:xfrm>
              <a:off x="3790950" y="621686"/>
              <a:ext cx="2362200" cy="55306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-1" t="11147" r="92505" b="675"/>
            <a:stretch/>
          </p:blipFill>
          <p:spPr>
            <a:xfrm>
              <a:off x="3009900" y="1238250"/>
              <a:ext cx="781050" cy="487679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72050" y="2038350"/>
              <a:ext cx="1181100" cy="1047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373" t="25615" r="11517" b="55785"/>
          <a:stretch/>
        </p:blipFill>
        <p:spPr>
          <a:xfrm>
            <a:off x="6991350" y="3437731"/>
            <a:ext cx="20955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6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393" y="1378131"/>
            <a:ext cx="2038350" cy="1325563"/>
          </a:xfrm>
        </p:spPr>
        <p:txBody>
          <a:bodyPr/>
          <a:lstStyle/>
          <a:p>
            <a:r>
              <a:rPr lang="en-US" dirty="0"/>
              <a:t>Figure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33750" y="659786"/>
            <a:ext cx="2800350" cy="5530659"/>
            <a:chOff x="5543550" y="659786"/>
            <a:chExt cx="2800350" cy="55306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80622"/>
            <a:stretch/>
          </p:blipFill>
          <p:spPr>
            <a:xfrm>
              <a:off x="6324600" y="659786"/>
              <a:ext cx="2019300" cy="55306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-1" t="11147" r="92505" b="675"/>
            <a:stretch/>
          </p:blipFill>
          <p:spPr>
            <a:xfrm>
              <a:off x="5543550" y="1276350"/>
              <a:ext cx="781050" cy="487679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24600" y="2152650"/>
              <a:ext cx="819150" cy="93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8373" t="25615" r="11517" b="55785"/>
          <a:stretch/>
        </p:blipFill>
        <p:spPr>
          <a:xfrm>
            <a:off x="7185818" y="3562348"/>
            <a:ext cx="20955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3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975"/>
            <a:ext cx="2057400" cy="1325563"/>
          </a:xfrm>
        </p:spPr>
        <p:txBody>
          <a:bodyPr/>
          <a:lstStyle/>
          <a:p>
            <a:r>
              <a:rPr lang="en-US" dirty="0"/>
              <a:t>Figure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2700"/>
            <a:ext cx="10133724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3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925" y="1665288"/>
            <a:ext cx="2095500" cy="1020762"/>
          </a:xfrm>
        </p:spPr>
        <p:txBody>
          <a:bodyPr/>
          <a:lstStyle/>
          <a:p>
            <a:r>
              <a:rPr lang="en-US" dirty="0"/>
              <a:t>Figure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7" t="270" r="67869" b="585"/>
          <a:stretch/>
        </p:blipFill>
        <p:spPr>
          <a:xfrm>
            <a:off x="2324100" y="819151"/>
            <a:ext cx="3486150" cy="5524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72250" y="3619500"/>
            <a:ext cx="2990850" cy="1409700"/>
            <a:chOff x="4781550" y="3581400"/>
            <a:chExt cx="2990850" cy="1409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5567" t="51893" r="37457" b="23150"/>
            <a:stretch/>
          </p:blipFill>
          <p:spPr>
            <a:xfrm>
              <a:off x="4781550" y="3600449"/>
              <a:ext cx="2990850" cy="13906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81800" y="35814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24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70557" y="1871584"/>
            <a:ext cx="4593055" cy="3897628"/>
            <a:chOff x="6760745" y="1403163"/>
            <a:chExt cx="4593055" cy="38976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0745" y="1403163"/>
              <a:ext cx="4593055" cy="389762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541873" y="4888855"/>
              <a:ext cx="607392" cy="411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Herrold</a:t>
              </a:r>
              <a:r>
                <a:rPr lang="en-US" sz="1000" dirty="0"/>
                <a:t> (2014)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networks implicated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31" y="159877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Amygdala</a:t>
            </a:r>
          </a:p>
          <a:p>
            <a:r>
              <a:rPr lang="en-US" dirty="0"/>
              <a:t>Hippocampus</a:t>
            </a:r>
          </a:p>
          <a:p>
            <a:pPr lvl="1"/>
            <a:r>
              <a:rPr lang="en-US" dirty="0"/>
              <a:t>Decreased dentate gyrus and CA3 volume in PTSD populations</a:t>
            </a:r>
          </a:p>
          <a:p>
            <a:r>
              <a:rPr lang="en-US" dirty="0"/>
              <a:t>Prefrontal cortex</a:t>
            </a:r>
          </a:p>
          <a:p>
            <a:r>
              <a:rPr lang="en-US" dirty="0"/>
              <a:t>Anterior and posterior cingulate cortex</a:t>
            </a:r>
          </a:p>
          <a:p>
            <a:r>
              <a:rPr lang="en-US" dirty="0"/>
              <a:t>Thalamus</a:t>
            </a:r>
          </a:p>
          <a:p>
            <a:r>
              <a:rPr lang="en-US" dirty="0"/>
              <a:t>Insula</a:t>
            </a:r>
          </a:p>
          <a:p>
            <a:r>
              <a:rPr lang="en-US" dirty="0"/>
              <a:t>Claustrum</a:t>
            </a:r>
          </a:p>
          <a:p>
            <a:r>
              <a:rPr lang="en-US" dirty="0"/>
              <a:t>Striatum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1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475" y="1660527"/>
            <a:ext cx="2095500" cy="1020762"/>
          </a:xfrm>
        </p:spPr>
        <p:txBody>
          <a:bodyPr/>
          <a:lstStyle/>
          <a:p>
            <a:r>
              <a:rPr lang="en-US" dirty="0"/>
              <a:t>Figure 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71850" y="708799"/>
            <a:ext cx="1962150" cy="5572272"/>
            <a:chOff x="4381500" y="708799"/>
            <a:chExt cx="1962150" cy="55722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31955" r="50348"/>
            <a:stretch/>
          </p:blipFill>
          <p:spPr>
            <a:xfrm>
              <a:off x="4381500" y="708799"/>
              <a:ext cx="1962150" cy="557227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762500" y="3657600"/>
              <a:ext cx="158115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0800" y="3657600"/>
            <a:ext cx="2990850" cy="1409700"/>
            <a:chOff x="4781550" y="3581400"/>
            <a:chExt cx="2990850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5567" t="51893" r="37457" b="23150"/>
            <a:stretch/>
          </p:blipFill>
          <p:spPr>
            <a:xfrm>
              <a:off x="4781550" y="3600449"/>
              <a:ext cx="2990850" cy="13906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35814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90722"/>
          <a:stretch/>
        </p:blipFill>
        <p:spPr>
          <a:xfrm>
            <a:off x="2343150" y="708799"/>
            <a:ext cx="1028700" cy="5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3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675" y="1360488"/>
            <a:ext cx="2095500" cy="1020762"/>
          </a:xfrm>
        </p:spPr>
        <p:txBody>
          <a:bodyPr/>
          <a:lstStyle/>
          <a:p>
            <a:r>
              <a:rPr lang="en-US" dirty="0"/>
              <a:t>Figure 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62300" y="708799"/>
            <a:ext cx="2495550" cy="5572272"/>
            <a:chOff x="3333750" y="708799"/>
            <a:chExt cx="2495550" cy="55722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56186" r="21305"/>
            <a:stretch/>
          </p:blipFill>
          <p:spPr>
            <a:xfrm>
              <a:off x="3333750" y="708799"/>
              <a:ext cx="2495550" cy="557227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333750" y="4019550"/>
              <a:ext cx="62865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77000" y="3314700"/>
            <a:ext cx="2990850" cy="1409700"/>
            <a:chOff x="4781550" y="3581400"/>
            <a:chExt cx="2990850" cy="1409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5567" t="51893" r="37457" b="23150"/>
            <a:stretch/>
          </p:blipFill>
          <p:spPr>
            <a:xfrm>
              <a:off x="4781550" y="3600449"/>
              <a:ext cx="2990850" cy="13906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35814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90722"/>
          <a:stretch/>
        </p:blipFill>
        <p:spPr>
          <a:xfrm>
            <a:off x="2133600" y="708799"/>
            <a:ext cx="1028700" cy="5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2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425" y="1465191"/>
            <a:ext cx="2095500" cy="1020762"/>
          </a:xfrm>
        </p:spPr>
        <p:txBody>
          <a:bodyPr/>
          <a:lstStyle/>
          <a:p>
            <a:r>
              <a:rPr lang="en-US" dirty="0"/>
              <a:t>Figure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381"/>
          <a:stretch/>
        </p:blipFill>
        <p:spPr>
          <a:xfrm>
            <a:off x="3600450" y="565872"/>
            <a:ext cx="2286000" cy="55722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62750" y="3429000"/>
            <a:ext cx="2990850" cy="1409700"/>
            <a:chOff x="4781550" y="3581400"/>
            <a:chExt cx="2990850" cy="1409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5567" t="51893" r="37457" b="23150"/>
            <a:stretch/>
          </p:blipFill>
          <p:spPr>
            <a:xfrm>
              <a:off x="4781550" y="3600449"/>
              <a:ext cx="2990850" cy="13906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781800" y="35814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0722"/>
          <a:stretch/>
        </p:blipFill>
        <p:spPr>
          <a:xfrm>
            <a:off x="2571750" y="556399"/>
            <a:ext cx="1028700" cy="5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0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10515600" cy="1325563"/>
          </a:xfrm>
        </p:spPr>
        <p:txBody>
          <a:bodyPr/>
          <a:lstStyle/>
          <a:p>
            <a:r>
              <a:rPr lang="en-US" dirty="0"/>
              <a:t>Discussion/Take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1638"/>
            <a:ext cx="12192000" cy="5167311"/>
          </a:xfrm>
        </p:spPr>
        <p:txBody>
          <a:bodyPr>
            <a:normAutofit/>
          </a:bodyPr>
          <a:lstStyle/>
          <a:p>
            <a:r>
              <a:rPr lang="en-US" dirty="0"/>
              <a:t>Dose dependent extinction response to MDMA</a:t>
            </a:r>
          </a:p>
          <a:p>
            <a:pPr lvl="1"/>
            <a:r>
              <a:rPr lang="en-US" dirty="0"/>
              <a:t>Inverse relationship – more MDMA, less freezing in less time</a:t>
            </a:r>
          </a:p>
          <a:p>
            <a:r>
              <a:rPr lang="en-US" dirty="0"/>
              <a:t>MDMA administration during auditory CS fear extinction training has no impact on fear renewal or contextual fear extinction memory retrieval</a:t>
            </a:r>
          </a:p>
          <a:p>
            <a:r>
              <a:rPr lang="en-US" dirty="0"/>
              <a:t>However, MDMA administered during fear memory reconsolidation reduces later fear expression</a:t>
            </a:r>
          </a:p>
          <a:p>
            <a:r>
              <a:rPr lang="en-US" dirty="0"/>
              <a:t>All together this means MDMA seems to have the most therapeutic effect if administered during the fear extinction learning process</a:t>
            </a:r>
          </a:p>
          <a:p>
            <a:r>
              <a:rPr lang="en-US" dirty="0"/>
              <a:t>Emphasizes patients be encouraged to attend to traumatic memories, rather than structured, exposure-based strategies, ultimately triggering recall &amp; reconsolidation of traumatic memories w/o facilitating their extinction</a:t>
            </a:r>
          </a:p>
        </p:txBody>
      </p:sp>
    </p:spTree>
    <p:extLst>
      <p:ext uri="{BB962C8B-B14F-4D97-AF65-F5344CB8AC3E}">
        <p14:creationId xmlns:p14="http://schemas.microsoft.com/office/powerpoint/2010/main" val="4000544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0"/>
            <a:ext cx="6361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1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00062"/>
            <a:ext cx="5200650" cy="1325563"/>
          </a:xfrm>
        </p:spPr>
        <p:txBody>
          <a:bodyPr/>
          <a:lstStyle/>
          <a:p>
            <a:r>
              <a:rPr lang="en-US" dirty="0"/>
              <a:t>Methods/Background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5"/>
            <a:ext cx="12001500" cy="4351338"/>
          </a:xfrm>
        </p:spPr>
        <p:txBody>
          <a:bodyPr/>
          <a:lstStyle/>
          <a:p>
            <a:r>
              <a:rPr lang="en-US" dirty="0"/>
              <a:t>Randomized, double-blind, dose-response phase 2 clinical trial</a:t>
            </a:r>
          </a:p>
          <a:p>
            <a:r>
              <a:rPr lang="en-US" dirty="0"/>
              <a:t>Patients with CAPS-IV score of 50+ assigned to 30, 75, or 125 mg MDMA dose</a:t>
            </a:r>
          </a:p>
          <a:p>
            <a:pPr lvl="1"/>
            <a:r>
              <a:rPr lang="en-US" dirty="0"/>
              <a:t>MDMA administered orally in two 8 hr sessions w/ concomitant psychotherapy</a:t>
            </a:r>
          </a:p>
          <a:p>
            <a:r>
              <a:rPr lang="en-US" dirty="0"/>
              <a:t>Blind broken, patients receiving 30 and 75 mg doses then received three 100-125 mg MDMA-assisted psychotherapy sessions</a:t>
            </a:r>
          </a:p>
          <a:p>
            <a:r>
              <a:rPr lang="en-US" dirty="0"/>
              <a:t>Parameters measured during, 1 month, and 12 months following MDMA-assisted psychotherapy sessions</a:t>
            </a:r>
          </a:p>
        </p:txBody>
      </p:sp>
    </p:spTree>
    <p:extLst>
      <p:ext uri="{BB962C8B-B14F-4D97-AF65-F5344CB8AC3E}">
        <p14:creationId xmlns:p14="http://schemas.microsoft.com/office/powerpoint/2010/main" val="3342365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61244" y="2758453"/>
            <a:ext cx="3448050" cy="1325563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07" y="-15529"/>
            <a:ext cx="9541543" cy="68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4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70" y="698500"/>
            <a:ext cx="3562350" cy="1325563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8" y="1853182"/>
            <a:ext cx="12204958" cy="5023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570" y="990601"/>
            <a:ext cx="8453767" cy="8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00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75"/>
          <a:stretch/>
        </p:blipFill>
        <p:spPr>
          <a:xfrm>
            <a:off x="1626870" y="1"/>
            <a:ext cx="8964929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74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05" y="-1"/>
            <a:ext cx="9429345" cy="68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8" y="349083"/>
            <a:ext cx="10515600" cy="1325563"/>
          </a:xfrm>
        </p:spPr>
        <p:txBody>
          <a:bodyPr/>
          <a:lstStyle/>
          <a:p>
            <a:r>
              <a:rPr lang="en-US" dirty="0"/>
              <a:t>Current treatment options (limited)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825624"/>
            <a:ext cx="11614484" cy="4847891"/>
          </a:xfrm>
        </p:spPr>
        <p:txBody>
          <a:bodyPr>
            <a:normAutofit/>
          </a:bodyPr>
          <a:lstStyle/>
          <a:p>
            <a:r>
              <a:rPr lang="en-US" dirty="0"/>
              <a:t>Cognitive behavioral therapy (CBT) – most effective in acute PTSD (&lt; 1 month)</a:t>
            </a:r>
          </a:p>
          <a:p>
            <a:endParaRPr lang="en-US" dirty="0"/>
          </a:p>
          <a:p>
            <a:r>
              <a:rPr lang="en-US" dirty="0"/>
              <a:t>Cognitive processing therapy (CPT) – re-exposure/cognitive restructuring</a:t>
            </a:r>
          </a:p>
          <a:p>
            <a:endParaRPr lang="en-US" dirty="0"/>
          </a:p>
          <a:p>
            <a:r>
              <a:rPr lang="en-US" dirty="0"/>
              <a:t>Repeated transcranial magnetic stimulation (</a:t>
            </a:r>
            <a:r>
              <a:rPr lang="en-US" dirty="0" err="1"/>
              <a:t>rTMS</a:t>
            </a:r>
            <a:r>
              <a:rPr lang="en-US" dirty="0"/>
              <a:t>) – for comorbidities </a:t>
            </a:r>
          </a:p>
          <a:p>
            <a:endParaRPr lang="en-US" dirty="0"/>
          </a:p>
          <a:p>
            <a:r>
              <a:rPr lang="en-US" dirty="0"/>
              <a:t>SSRIs with psychiatric therapy (psychopharmacotherapy) – long term</a:t>
            </a:r>
          </a:p>
          <a:p>
            <a:endParaRPr lang="en-US" dirty="0"/>
          </a:p>
          <a:p>
            <a:r>
              <a:rPr lang="en-US" b="1" dirty="0"/>
              <a:t>Yet a treatment resistant population still exists</a:t>
            </a:r>
          </a:p>
        </p:txBody>
      </p:sp>
    </p:spTree>
    <p:extLst>
      <p:ext uri="{BB962C8B-B14F-4D97-AF65-F5344CB8AC3E}">
        <p14:creationId xmlns:p14="http://schemas.microsoft.com/office/powerpoint/2010/main" val="3698331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44361"/>
            <a:ext cx="5867399" cy="67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609600" y="2766218"/>
            <a:ext cx="2400300" cy="1325563"/>
          </a:xfrm>
        </p:spPr>
        <p:txBody>
          <a:bodyPr/>
          <a:lstStyle/>
          <a:p>
            <a:r>
              <a:rPr lang="en-US" dirty="0"/>
              <a:t>Reactions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35" y="-38100"/>
            <a:ext cx="576317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9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23218" y="2822575"/>
            <a:ext cx="4572000" cy="1325563"/>
          </a:xfrm>
        </p:spPr>
        <p:txBody>
          <a:bodyPr/>
          <a:lstStyle/>
          <a:p>
            <a:r>
              <a:rPr lang="en-US" dirty="0"/>
              <a:t>1 Month Follow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7" b="37707"/>
          <a:stretch/>
        </p:blipFill>
        <p:spPr>
          <a:xfrm>
            <a:off x="1828799" y="0"/>
            <a:ext cx="5053955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2754" y="0"/>
            <a:ext cx="4408552" cy="6858000"/>
            <a:chOff x="7900339" y="0"/>
            <a:chExt cx="4120868" cy="67698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0339" y="0"/>
              <a:ext cx="4120868" cy="37228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72778"/>
            <a:stretch/>
          </p:blipFill>
          <p:spPr>
            <a:xfrm>
              <a:off x="7900339" y="4551776"/>
              <a:ext cx="4120868" cy="22180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2294" b="27221"/>
            <a:stretch/>
          </p:blipFill>
          <p:spPr>
            <a:xfrm>
              <a:off x="7900339" y="3700795"/>
              <a:ext cx="4120868" cy="85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276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708" y="-22225"/>
            <a:ext cx="4819650" cy="1325563"/>
          </a:xfrm>
        </p:spPr>
        <p:txBody>
          <a:bodyPr/>
          <a:lstStyle/>
          <a:p>
            <a:r>
              <a:rPr lang="en-US" dirty="0"/>
              <a:t>12 Month Follow Up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7814" y="1303338"/>
            <a:ext cx="11628436" cy="5078411"/>
            <a:chOff x="887414" y="1339823"/>
            <a:chExt cx="11228386" cy="4679976"/>
          </a:xfrm>
        </p:grpSpPr>
        <p:grpSp>
          <p:nvGrpSpPr>
            <p:cNvPr id="9" name="Group 8"/>
            <p:cNvGrpSpPr/>
            <p:nvPr/>
          </p:nvGrpSpPr>
          <p:grpSpPr>
            <a:xfrm>
              <a:off x="6494929" y="2019301"/>
              <a:ext cx="5620871" cy="3981450"/>
              <a:chOff x="1058863" y="2876551"/>
              <a:chExt cx="5620871" cy="39814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t="54651"/>
              <a:stretch/>
            </p:blipFill>
            <p:spPr>
              <a:xfrm>
                <a:off x="1058863" y="2876551"/>
                <a:ext cx="5620871" cy="398145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936784" y="2876551"/>
                <a:ext cx="647700" cy="3981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87414" y="1339823"/>
              <a:ext cx="11228386" cy="4679976"/>
              <a:chOff x="6679734" y="-52387"/>
              <a:chExt cx="11228386" cy="467997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t="1" b="45074"/>
              <a:stretch/>
            </p:blipFill>
            <p:spPr>
              <a:xfrm>
                <a:off x="6679734" y="-52387"/>
                <a:ext cx="5455116" cy="4679976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1366034" y="628651"/>
                <a:ext cx="647700" cy="39814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t="1" b="92248"/>
              <a:stretch/>
            </p:blipFill>
            <p:spPr>
              <a:xfrm>
                <a:off x="12282757" y="-52386"/>
                <a:ext cx="5625363" cy="6810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56092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36" y="2569799"/>
            <a:ext cx="2002051" cy="1325563"/>
          </a:xfrm>
        </p:spPr>
        <p:txBody>
          <a:bodyPr/>
          <a:lstStyle/>
          <a:p>
            <a:r>
              <a:rPr lang="en-US" dirty="0"/>
              <a:t>CAPS-IV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20763" y="385592"/>
            <a:ext cx="8385933" cy="6180463"/>
            <a:chOff x="2828925" y="1500187"/>
            <a:chExt cx="6534150" cy="41872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8925" y="5334977"/>
              <a:ext cx="6534150" cy="3524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8450" y="1500187"/>
              <a:ext cx="6515100" cy="3857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55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94" y="2609199"/>
            <a:ext cx="1475342" cy="1325563"/>
          </a:xfrm>
        </p:spPr>
        <p:txBody>
          <a:bodyPr/>
          <a:lstStyle/>
          <a:p>
            <a:r>
              <a:rPr lang="en-US" dirty="0"/>
              <a:t>BDI-II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77236" y="553712"/>
            <a:ext cx="8265060" cy="5891155"/>
            <a:chOff x="2167913" y="553712"/>
            <a:chExt cx="6534150" cy="47272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7913" y="4928536"/>
              <a:ext cx="6534150" cy="3524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913" y="553712"/>
              <a:ext cx="6534150" cy="43624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825" y="672026"/>
            <a:ext cx="6498328" cy="3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5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2173"/>
            <a:ext cx="1570839" cy="1325563"/>
          </a:xfrm>
        </p:spPr>
        <p:txBody>
          <a:bodyPr/>
          <a:lstStyle/>
          <a:p>
            <a:r>
              <a:rPr lang="en-US" dirty="0"/>
              <a:t>PSQI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39" y="298574"/>
            <a:ext cx="8640879" cy="611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825" y="352535"/>
            <a:ext cx="6498328" cy="3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2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6075"/>
            <a:ext cx="10515600" cy="1325563"/>
          </a:xfrm>
        </p:spPr>
        <p:txBody>
          <a:bodyPr/>
          <a:lstStyle/>
          <a:p>
            <a:r>
              <a:rPr lang="en-US" dirty="0"/>
              <a:t>Discussion/Take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25625"/>
            <a:ext cx="116776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Higher controlled doses of MDMA are more effective at decreasing PTSD severity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initial dose is not enough, subsequent higher dosing can also be effective at decreasing PTSD severity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adverse events were reported during MDMA-assisted psychotherapy, so monitoring by a trained professional is vital for treatment tolerance</a:t>
            </a:r>
          </a:p>
          <a:p>
            <a:endParaRPr lang="en-US" dirty="0"/>
          </a:p>
          <a:p>
            <a:r>
              <a:rPr lang="en-US" dirty="0"/>
              <a:t>Both time and drug had a significant effect, but neither a control group (no trauma) nor true placebo (0 mg MDMA) was used. Does this affect the validity of results?</a:t>
            </a:r>
          </a:p>
        </p:txBody>
      </p:sp>
    </p:spTree>
    <p:extLst>
      <p:ext uri="{BB962C8B-B14F-4D97-AF65-F5344CB8AC3E}">
        <p14:creationId xmlns:p14="http://schemas.microsoft.com/office/powerpoint/2010/main" val="81039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4311"/>
            <a:ext cx="10515600" cy="1325563"/>
          </a:xfrm>
        </p:spPr>
        <p:txBody>
          <a:bodyPr/>
          <a:lstStyle/>
          <a:p>
            <a:r>
              <a:rPr lang="en-US" dirty="0"/>
              <a:t>Final Thoughts/Closing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874"/>
            <a:ext cx="1213485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Anxiety related psychoses like PTSD are often comorbid with other disorders and can be treatment resistant</a:t>
            </a:r>
          </a:p>
          <a:p>
            <a:r>
              <a:rPr lang="en-US" dirty="0"/>
              <a:t>MDMA &amp; Ketamine are two psychedelic drugs showing promise for PTSD treatment, are fast acting, and should be taken in tandem with closely monitored psychotherapy</a:t>
            </a:r>
          </a:p>
          <a:p>
            <a:r>
              <a:rPr lang="en-US" dirty="0"/>
              <a:t>Understanding the mechanisms behind these disorders and how drugs affect them is essential for developing effective treatment strategies both at a molecular and global level</a:t>
            </a:r>
          </a:p>
          <a:p>
            <a:r>
              <a:rPr lang="en-US" dirty="0"/>
              <a:t>Animal models can be the stepping stones for clinical trial by helping to unravel molecular mechanisms at play </a:t>
            </a:r>
          </a:p>
          <a:p>
            <a:r>
              <a:rPr lang="en-US" dirty="0"/>
              <a:t>Few clinical trial do exist, but are essential for forwarding the field of study on psychedelic assisted psychotherapy for anxiety related conditions</a:t>
            </a:r>
          </a:p>
        </p:txBody>
      </p:sp>
    </p:spTree>
    <p:extLst>
      <p:ext uri="{BB962C8B-B14F-4D97-AF65-F5344CB8AC3E}">
        <p14:creationId xmlns:p14="http://schemas.microsoft.com/office/powerpoint/2010/main" val="387687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131" y="-185263"/>
            <a:ext cx="2896518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22" y="1136080"/>
            <a:ext cx="9912955" cy="55112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954812">
            <a:off x="9169259" y="1688265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357992">
            <a:off x="1489376" y="653790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8800586">
            <a:off x="7377598" y="439958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658442">
            <a:off x="-236856" y="1688264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357992">
            <a:off x="9529872" y="5058709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954812">
            <a:off x="56450" y="5520305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21067485">
            <a:off x="4269832" y="5676492"/>
            <a:ext cx="2896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7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Psychedelic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 studies using administration of psychoactive drugs following induced trauma have shown promising behavioral improvements in attention, anxiety, memory, and fear extinction.</a:t>
            </a:r>
          </a:p>
          <a:p>
            <a:r>
              <a:rPr lang="en-US" dirty="0"/>
              <a:t>Few of these prospects have moved to clinical trials, and results are promising. Treatment resistant populations have shown improvements with controlled psychedelic drug therapy in tandem with psychotherapy.</a:t>
            </a:r>
          </a:p>
          <a:p>
            <a:r>
              <a:rPr lang="en-US" dirty="0"/>
              <a:t>Ketamine and MDMA specifically seem to be the psychedelic drug of choice in psychopharmacotherapy for treatment resistant individuals.</a:t>
            </a:r>
          </a:p>
        </p:txBody>
      </p:sp>
    </p:spTree>
    <p:extLst>
      <p:ext uri="{BB962C8B-B14F-4D97-AF65-F5344CB8AC3E}">
        <p14:creationId xmlns:p14="http://schemas.microsoft.com/office/powerpoint/2010/main" val="85072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854" y="0"/>
            <a:ext cx="7752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10515600" cy="1325563"/>
          </a:xfrm>
        </p:spPr>
        <p:txBody>
          <a:bodyPr/>
          <a:lstStyle/>
          <a:p>
            <a:r>
              <a:rPr lang="en-US" dirty="0"/>
              <a:t>Background/Methods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90650"/>
            <a:ext cx="11734800" cy="5467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SD and WKY rats – model avoidance/anxiety behavior</a:t>
            </a:r>
          </a:p>
          <a:p>
            <a:pPr lvl="1"/>
            <a:r>
              <a:rPr lang="en-US" dirty="0"/>
              <a:t>WKY rats more resistant to avoidance extinction compared to SD rats</a:t>
            </a:r>
          </a:p>
          <a:p>
            <a:pPr lvl="1"/>
            <a:r>
              <a:rPr lang="en-US" dirty="0"/>
              <a:t>models PTSD/antidepressant treatment resistant clinical population</a:t>
            </a:r>
          </a:p>
          <a:p>
            <a:r>
              <a:rPr lang="en-US" dirty="0"/>
              <a:t>Avoidance/acquisition phase (12 sessions)</a:t>
            </a:r>
          </a:p>
          <a:p>
            <a:pPr lvl="1"/>
            <a:r>
              <a:rPr lang="en-US" u="sng" dirty="0"/>
              <a:t>Avoidance</a:t>
            </a:r>
            <a:r>
              <a:rPr lang="en-US" dirty="0"/>
              <a:t> measured by lever press after sound</a:t>
            </a:r>
          </a:p>
          <a:p>
            <a:pPr lvl="1"/>
            <a:r>
              <a:rPr lang="en-US" u="sng" dirty="0"/>
              <a:t>Escape</a:t>
            </a:r>
            <a:r>
              <a:rPr lang="en-US" dirty="0"/>
              <a:t> measured by lever press after shock</a:t>
            </a:r>
          </a:p>
          <a:p>
            <a:pPr lvl="1"/>
            <a:r>
              <a:rPr lang="en-US" u="sng" dirty="0"/>
              <a:t>Failure</a:t>
            </a:r>
            <a:r>
              <a:rPr lang="en-US" dirty="0"/>
              <a:t> if lever not pushed after 20 shocks</a:t>
            </a:r>
          </a:p>
          <a:p>
            <a:r>
              <a:rPr lang="en-US" dirty="0"/>
              <a:t>Extinction phase (6 sessions)</a:t>
            </a:r>
          </a:p>
          <a:p>
            <a:pPr lvl="1"/>
            <a:r>
              <a:rPr lang="en-US" dirty="0"/>
              <a:t>Ketamine (NMDAR antagonist) or saline </a:t>
            </a:r>
            <a:r>
              <a:rPr lang="en-US" dirty="0" err="1"/>
              <a:t>i.p</a:t>
            </a:r>
            <a:r>
              <a:rPr lang="en-US" dirty="0"/>
              <a:t>. then extinction training (no foot shock or safety signal). Ketamine responder and non-responder groups determined</a:t>
            </a:r>
          </a:p>
          <a:p>
            <a:r>
              <a:rPr lang="en-US" dirty="0"/>
              <a:t>Extinction retest phase (1 session)</a:t>
            </a:r>
          </a:p>
          <a:p>
            <a:pPr lvl="1"/>
            <a:r>
              <a:rPr lang="en-US" dirty="0"/>
              <a:t>Drug free, 3 weeks after final extinction session, same conditions as extinction session</a:t>
            </a:r>
          </a:p>
          <a:p>
            <a:r>
              <a:rPr lang="en-US" dirty="0"/>
              <a:t>E-</a:t>
            </a:r>
            <a:r>
              <a:rPr lang="en-US" dirty="0" err="1"/>
              <a:t>Phys</a:t>
            </a:r>
            <a:r>
              <a:rPr lang="en-US" dirty="0"/>
              <a:t> 2 weeks following retest</a:t>
            </a:r>
          </a:p>
          <a:p>
            <a:r>
              <a:rPr lang="en-US" dirty="0"/>
              <a:t>Hippocampus area of interest – decreased LTP in anxiety conditions</a:t>
            </a:r>
          </a:p>
        </p:txBody>
      </p:sp>
    </p:spTree>
    <p:extLst>
      <p:ext uri="{BB962C8B-B14F-4D97-AF65-F5344CB8AC3E}">
        <p14:creationId xmlns:p14="http://schemas.microsoft.com/office/powerpoint/2010/main" val="297661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666967"/>
            <a:ext cx="2601680" cy="1325563"/>
          </a:xfrm>
        </p:spPr>
        <p:txBody>
          <a:bodyPr/>
          <a:lstStyle/>
          <a:p>
            <a:r>
              <a:rPr lang="en-US" dirty="0"/>
              <a:t>Figure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230"/>
          <a:stretch/>
        </p:blipFill>
        <p:spPr>
          <a:xfrm>
            <a:off x="4129691" y="874972"/>
            <a:ext cx="6650603" cy="52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3002</Words>
  <Application>Microsoft Office PowerPoint</Application>
  <PresentationFormat>Widescreen</PresentationFormat>
  <Paragraphs>317</Paragraphs>
  <Slides>59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Psychedelics and their therapeutic potentials in PTSD treatment</vt:lpstr>
      <vt:lpstr>Post Traumatic Stress Disorder (PTSD)</vt:lpstr>
      <vt:lpstr>Symptomology </vt:lpstr>
      <vt:lpstr>Brain networks implicated</vt:lpstr>
      <vt:lpstr>Current treatment options (limited)</vt:lpstr>
      <vt:lpstr>Psychedelic Alternatives</vt:lpstr>
      <vt:lpstr>PowerPoint Presentation</vt:lpstr>
      <vt:lpstr>Background/Methods</vt:lpstr>
      <vt:lpstr>Figure 1</vt:lpstr>
      <vt:lpstr>Figure 1</vt:lpstr>
      <vt:lpstr>Figure 1</vt:lpstr>
      <vt:lpstr>Figure 2</vt:lpstr>
      <vt:lpstr>Figure 2</vt:lpstr>
      <vt:lpstr>Figure 3</vt:lpstr>
      <vt:lpstr>Figure 3</vt:lpstr>
      <vt:lpstr>Figure 4</vt:lpstr>
      <vt:lpstr>Discussion/Take Away</vt:lpstr>
      <vt:lpstr>PowerPoint Presentation</vt:lpstr>
      <vt:lpstr>Methods/Background</vt:lpstr>
      <vt:lpstr>Figure 1</vt:lpstr>
      <vt:lpstr>Figure 1</vt:lpstr>
      <vt:lpstr>Figure 1</vt:lpstr>
      <vt:lpstr>Figure 1</vt:lpstr>
      <vt:lpstr>Figure 1</vt:lpstr>
      <vt:lpstr>Figure 2</vt:lpstr>
      <vt:lpstr>Figure 2</vt:lpstr>
      <vt:lpstr>Figure 2</vt:lpstr>
      <vt:lpstr>Figure 2</vt:lpstr>
      <vt:lpstr>Figure 3</vt:lpstr>
      <vt:lpstr>Figure 3</vt:lpstr>
      <vt:lpstr>Figure 3</vt:lpstr>
      <vt:lpstr>Figure 3</vt:lpstr>
      <vt:lpstr>Figure 4</vt:lpstr>
      <vt:lpstr>Figure 4</vt:lpstr>
      <vt:lpstr>Figure 4</vt:lpstr>
      <vt:lpstr>Figure 4</vt:lpstr>
      <vt:lpstr>Figure 4</vt:lpstr>
      <vt:lpstr>Figure 5</vt:lpstr>
      <vt:lpstr>Figure 5</vt:lpstr>
      <vt:lpstr>Figure 5</vt:lpstr>
      <vt:lpstr>Figure 5</vt:lpstr>
      <vt:lpstr>Figure 5</vt:lpstr>
      <vt:lpstr>Discussion/Take Away</vt:lpstr>
      <vt:lpstr>PowerPoint Presentation</vt:lpstr>
      <vt:lpstr>Methods/Background</vt:lpstr>
      <vt:lpstr>Demographics</vt:lpstr>
      <vt:lpstr>Demographics</vt:lpstr>
      <vt:lpstr>PowerPoint Presentation</vt:lpstr>
      <vt:lpstr>PowerPoint Presentation</vt:lpstr>
      <vt:lpstr>PowerPoint Presentation</vt:lpstr>
      <vt:lpstr>Reactions</vt:lpstr>
      <vt:lpstr>1 Month Follow Up</vt:lpstr>
      <vt:lpstr>12 Month Follow Up</vt:lpstr>
      <vt:lpstr>CAPS-IV</vt:lpstr>
      <vt:lpstr>BDI-II</vt:lpstr>
      <vt:lpstr>PSQI </vt:lpstr>
      <vt:lpstr>Discussion/Take Away</vt:lpstr>
      <vt:lpstr>Final Thoughts/Closing Remarks</vt:lpstr>
      <vt:lpstr>Questions?</vt:lpstr>
    </vt:vector>
  </TitlesOfParts>
  <Company>University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Psychedelics and their therapeutic potentials in PTSD treatment</dc:title>
  <dc:creator>Graack, Eric Thomas</dc:creator>
  <cp:lastModifiedBy>Summers, Cliff</cp:lastModifiedBy>
  <cp:revision>107</cp:revision>
  <dcterms:created xsi:type="dcterms:W3CDTF">2019-03-12T17:54:02Z</dcterms:created>
  <dcterms:modified xsi:type="dcterms:W3CDTF">2019-03-22T18:07:31Z</dcterms:modified>
</cp:coreProperties>
</file>